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8" r:id="rId13"/>
    <p:sldId id="271" r:id="rId14"/>
    <p:sldId id="273" r:id="rId15"/>
    <p:sldId id="270" r:id="rId16"/>
    <p:sldId id="269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6C90FC-FEBD-4588-8E5A-3D4431984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3001D8-369F-4A88-B4E3-611CF8ECB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E352AC-EB2A-4756-9EF2-2E6494C58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890E-3C00-4494-BBF6-722F04BF248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F5A850-3851-48FB-8C80-8AC9543AB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280DD6-7FBD-492B-B446-E5857AC9C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E7AE9-82C9-430F-8489-4B4924428D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831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0E13B1-E140-4BD2-B3E8-787F0089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BD9852-8C6C-4645-A5FE-7622C6A3A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01E0F6-23F5-42C2-952E-A102AB94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890E-3C00-4494-BBF6-722F04BF248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A35377-5F9C-4A09-8547-B85969E8E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361FBC-A462-43A6-9803-46DDF527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E7AE9-82C9-430F-8489-4B4924428D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695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5751211-BFD7-4C9A-8523-0B6F8293D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19DA98-AF49-4B16-816D-57066C52E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40BCD3-1435-4D50-85D8-4B1AF019D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890E-3C00-4494-BBF6-722F04BF248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267A76-4C78-4E20-89E8-B2EBFE27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ABD821-534B-417A-B22C-795A2865E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E7AE9-82C9-430F-8489-4B4924428D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99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4AE5E-A353-474B-A525-DE3EAF4B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F1EEFB-42B3-4043-B2CD-E4F3ED5A9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D5CC9E-63C9-487B-AFBB-FE30C7ADB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890E-3C00-4494-BBF6-722F04BF248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36D131-B862-4FB9-B9D9-67E4684D1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47FA7F-5511-4DA5-BC87-22F9220F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E7AE9-82C9-430F-8489-4B4924428D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9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9EBD1-C4C3-4735-8851-D638DC2B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7E844C-1A1D-4432-91C0-506CABF4B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44DE74-97DF-4258-9DA7-64D47A61D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890E-3C00-4494-BBF6-722F04BF248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FBCFAA-A178-4448-9CE8-011C4001F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032B88-BD70-4CD7-9AF8-F3C258988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E7AE9-82C9-430F-8489-4B4924428D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82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06640-8514-4018-8C0C-20B7C8111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BD2099-8668-4DB9-A1D3-CF37F1D6A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DF722A-2471-4C8B-9BCB-1D9A279DE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681307-62EC-420E-B476-A04A202C6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890E-3C00-4494-BBF6-722F04BF248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A9AEA8-E621-477B-ADE1-C4C179A7B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0B6874-DA72-41BB-90E0-48E5C5E2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E7AE9-82C9-430F-8489-4B4924428D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217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96922-8E15-464F-AE96-800014B8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0C6B22-E63F-43E4-8604-6BF1C9543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C8A70F-F4A4-406E-9AA9-5C473D82F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15B944-6A2E-4909-B11D-221B4A69E6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21F277-0F92-4FA1-B912-2C7B7FCB0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E22223-EA23-47DD-A08D-9D089FCAB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890E-3C00-4494-BBF6-722F04BF248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2222E6F-0AB1-4D99-8251-0B1EDAB84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B4F0EC9-4C70-40F1-9ACB-5D2B583E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E7AE9-82C9-430F-8489-4B4924428D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196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D1776-DFDD-4503-879D-AEA4C546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E6E76B-698F-472C-8080-1AC31D31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890E-3C00-4494-BBF6-722F04BF248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194877-58D3-4360-8F1D-0F068071D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1C8E9B-57B5-45DE-BA3F-7BBF1F10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E7AE9-82C9-430F-8489-4B4924428D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317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1BB973D-8465-43E3-9DB3-A2A79F054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890E-3C00-4494-BBF6-722F04BF248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F673D7A-938E-448D-A262-B2771B1C0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73FD6D-3CA1-4276-9220-7CC87487D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E7AE9-82C9-430F-8489-4B4924428D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789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9425A-69A8-4D6D-80DE-10FAB6DCA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491BFF-E514-4E4D-8987-94615857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6A376D-6BC1-48FB-B3C0-72C38CB54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9EA8F0-3BCA-479B-9A39-1A5FB728C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890E-3C00-4494-BBF6-722F04BF248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A5B29A-3DCC-4F47-A848-CAD8D7511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969A25-7159-460B-9E91-7C2BF4C19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E7AE9-82C9-430F-8489-4B4924428D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4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8F558F-548D-445A-A8AA-C4828B9E7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E24468-2672-4166-9F67-CDDDF2B72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1711C7-E5E7-4AF2-9E46-1BFB74DD7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31DCCF-7EC7-45E1-842A-C2E936A86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890E-3C00-4494-BBF6-722F04BF248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361C6A-240E-41F7-A16B-7A9FE519A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408360-B714-4914-9EE1-4DDB6697F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E7AE9-82C9-430F-8489-4B4924428D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701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392B4BA-99A9-4A72-9B52-FC76F155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C10C3B-68CC-41DE-8F21-8E63366B5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0BB4AE-8DDB-4499-8501-1F91B666F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C890E-3C00-4494-BBF6-722F04BF248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129626-15D5-4FBC-9709-76025FBED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0ED864-E19B-4B33-979A-9519D4165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E7AE9-82C9-430F-8489-4B4924428D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56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C6779-D29B-41A3-98B9-14D6BC2E8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69264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Shared-Dictionary Learning for Domain adaptation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4372E4-191F-4AE8-8B8F-1905166FF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4960" y="5816917"/>
            <a:ext cx="4257040" cy="939800"/>
          </a:xfrm>
        </p:spPr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Jinfeng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2019/8/24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89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2DE20-E1A4-4AEF-BAC9-80228ED9C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CB6C232-2BAF-47F1-A809-92FABA3A54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7840"/>
                <a:ext cx="10515600" cy="3637279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lphaUcPeriod" startAt="3"/>
                </a:pP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Geometric perspective: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Relax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be learnable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[6]: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min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CN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sub>
                    </m:sSub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l-GR" altLang="zh-CN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Λ</m:t>
                            </m:r>
                            <m:sSubSup>
                              <m:sSubSupPr>
                                <m:ctrlPr>
                                  <a:rPr lang="el-GR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CN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altLang="zh-CN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sup>
                            </m:sSubSup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</m:sub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….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K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sub>
                    </m:sSub>
                    <m:r>
                      <m:rPr>
                        <m:sty m:val="p"/>
                      </m:rPr>
                      <a:rPr lang="el-GR" altLang="zh-CN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Λ</m:t>
                    </m:r>
                    <m:sSubSup>
                      <m:sSubSup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altLang="zh-CN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</m:sSub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b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viewed affinity matrix that can be used to compute Laplacian matrix flexibly.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Employing Nystrom approximation to achieve an </a:t>
                </a:r>
                <a:r>
                  <a:rPr lang="en-US" altLang="zh-CN" i="1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adaptive Laplacian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CB6C232-2BAF-47F1-A809-92FABA3A54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7840"/>
                <a:ext cx="10515600" cy="3637279"/>
              </a:xfrm>
              <a:blipFill>
                <a:blip r:embed="rId2"/>
                <a:stretch>
                  <a:fillRect l="-1043" t="-3685" r="-1043" b="-3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6EBB75F-C107-4E82-9A5D-0EA2EE7C8DF9}"/>
              </a:ext>
            </a:extLst>
          </p:cNvPr>
          <p:cNvSpPr txBox="1"/>
          <p:nvPr/>
        </p:nvSpPr>
        <p:spPr>
          <a:xfrm>
            <a:off x="426720" y="6177280"/>
            <a:ext cx="1149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M. Long, J. Wang, J. Sun, P. Yu. “Domain Invariant Transfer Kernel Learning”. 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</a:t>
            </a:r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Knowl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Data Eng.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27, no. 6, pp. 1519-1532, 2014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98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A63B3-BE63-4A46-8934-E093D07C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lt"/>
              <a:buAutoNum type="romanUcPeriod" startAt="3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D35E5A-8597-40F8-8FD9-58E712C5BD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41537"/>
                <a:ext cx="10515600" cy="3781743"/>
              </a:xfrm>
            </p:spPr>
            <p:txBody>
              <a:bodyPr/>
              <a:lstStyle/>
              <a:p>
                <a:r>
                  <a:rPr lang="en-US" altLang="zh-CN" dirty="0">
                    <a:cs typeface="Times New Roman" panose="02020603050405020304" pitchFamily="18" charset="0"/>
                  </a:rPr>
                  <a:t> 1.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Combine two perspective:</a:t>
                </a:r>
              </a:p>
              <a:p>
                <a:endParaRPr lang="en-US" altLang="zh-CN" dirty="0"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cs typeface="Times New Roman" panose="02020603050405020304" pitchFamily="18" charset="0"/>
                  </a:rPr>
                  <a:t> 2.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𝐵𝑆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zh-CN" alt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altLang="zh-CN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𝑡𝑟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𝑆𝑀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zh-CN" alt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𝑡𝑟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acc>
                          <m:accPr>
                            <m:chr m:val="̅"/>
                            <m:ctrlPr>
                              <a:rPr lang="zh-CN" altLang="en-US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            </m:t>
                    </m:r>
                    <m:r>
                      <m:rPr>
                        <m:sty m:val="p"/>
                      </m:rPr>
                      <a:rPr lang="zh-CN" altLang="en-US">
                        <a:latin typeface="Cambria Math" panose="02040503050406030204" pitchFamily="18" charset="0"/>
                      </a:rPr>
                      <m:t>λ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5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</m:oMath>
                </a14:m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D35E5A-8597-40F8-8FD9-58E712C5BD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41537"/>
                <a:ext cx="10515600" cy="3781743"/>
              </a:xfrm>
              <a:blipFill>
                <a:blip r:embed="rId2"/>
                <a:stretch>
                  <a:fillRect l="-1043" t="-28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330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C719B2-6687-4CA2-9416-9BF9E3947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97EEA6D-A592-4AB3-AB96-B350F159E9E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455" y="1690686"/>
            <a:ext cx="2895618" cy="20113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90480F-7151-4983-8AD4-5383BBBE2D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34822" y="1690687"/>
            <a:ext cx="2795905" cy="2011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93178C-1CE2-417B-A44D-9264AB3B5F5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42476" y="1690686"/>
            <a:ext cx="2795905" cy="2011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3724AA-D1B8-43EE-9993-C585797313FF}"/>
              </a:ext>
            </a:extLst>
          </p:cNvPr>
          <p:cNvPicPr/>
          <p:nvPr/>
        </p:nvPicPr>
        <p:blipFill rotWithShape="1">
          <a:blip r:embed="rId5"/>
          <a:srcRect l="2443"/>
          <a:stretch/>
        </p:blipFill>
        <p:spPr bwMode="auto">
          <a:xfrm>
            <a:off x="4434822" y="4368661"/>
            <a:ext cx="3037840" cy="2011363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9E6CF4C-EFEF-4D23-8961-939EAF95E93A}"/>
              </a:ext>
            </a:extLst>
          </p:cNvPr>
          <p:cNvSpPr txBox="1"/>
          <p:nvPr/>
        </p:nvSpPr>
        <p:spPr>
          <a:xfrm>
            <a:off x="1910080" y="3901440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663676-3D98-4FF0-AC30-30510D7802D6}"/>
              </a:ext>
            </a:extLst>
          </p:cNvPr>
          <p:cNvSpPr txBox="1"/>
          <p:nvPr/>
        </p:nvSpPr>
        <p:spPr>
          <a:xfrm>
            <a:off x="5501640" y="3886478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Webcam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913FC4-B178-4144-84CE-19EAD6C5E506}"/>
              </a:ext>
            </a:extLst>
          </p:cNvPr>
          <p:cNvSpPr txBox="1"/>
          <p:nvPr/>
        </p:nvSpPr>
        <p:spPr>
          <a:xfrm>
            <a:off x="8346068" y="3915172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DSLR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AFE8A1-8110-45A3-9EA6-FFAB9D9CCC0C}"/>
              </a:ext>
            </a:extLst>
          </p:cNvPr>
          <p:cNvSpPr txBox="1"/>
          <p:nvPr/>
        </p:nvSpPr>
        <p:spPr>
          <a:xfrm>
            <a:off x="5364480" y="6492875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Caltech-256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330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8CB3E-C09F-4002-912C-0431F0DA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7492E2D-2BD2-44DF-B137-A6BA0FAF3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7463" y="1884130"/>
            <a:ext cx="3475799" cy="19274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C1D6C9-272C-4CF8-BB1F-CCE255DF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567" y="1884130"/>
            <a:ext cx="3577273" cy="19852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A3A592-2607-42F2-81C8-694495D8061F}"/>
              </a:ext>
            </a:extLst>
          </p:cNvPr>
          <p:cNvSpPr txBox="1"/>
          <p:nvPr/>
        </p:nvSpPr>
        <p:spPr>
          <a:xfrm>
            <a:off x="3646402" y="4050824"/>
            <a:ext cx="113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VOC2007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04CF22-45F5-4AF5-8297-869E5CDEEC9C}"/>
              </a:ext>
            </a:extLst>
          </p:cNvPr>
          <p:cNvSpPr txBox="1"/>
          <p:nvPr/>
        </p:nvSpPr>
        <p:spPr>
          <a:xfrm>
            <a:off x="8168640" y="4103976"/>
            <a:ext cx="113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MSRC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32A8E6-78ED-4D3E-8BB2-73716E152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082" y="4276497"/>
            <a:ext cx="2906798" cy="22163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49CE4B6-51EC-4212-9F34-456E847CDA2A}"/>
              </a:ext>
            </a:extLst>
          </p:cNvPr>
          <p:cNvSpPr txBox="1"/>
          <p:nvPr/>
        </p:nvSpPr>
        <p:spPr>
          <a:xfrm>
            <a:off x="6120447" y="6530702"/>
            <a:ext cx="141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880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27E13A-4D97-46C3-A0E8-B1E4CEAA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C8E648-5F16-447D-BE1C-4AC755C25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839"/>
            <a:ext cx="10515600" cy="415512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(LR)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 Component Analysis (PCA)+LR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Coding (SC)+LR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Regularized SC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GraphSC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)+LR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Sparse Coding (TSC)+LR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TSC_MMD+LR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Our_L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377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C9882-6D0E-46B1-B7B7-83CCC81EB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lt"/>
              <a:buAutoNum type="romanUcPeriod" startAt="4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D8907A-04D7-4CB6-A1A6-BE7046073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1A0284-5F99-4203-9160-7D5C2DFC0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07" y="1741294"/>
            <a:ext cx="11823586" cy="4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66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C9882-6D0E-46B1-B7B7-83CCC81EB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lt"/>
              <a:buAutoNum type="romanUcPeriod" startAt="4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D221DA-14D9-414C-8E40-D9F3BADDA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F980F3-F638-4F82-B011-2A4686AEA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160" y="1690688"/>
            <a:ext cx="7914640" cy="4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11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82AAC-7006-4911-B08B-E207947C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252920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570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B6692-C652-4DB0-AFD2-BD09A74CC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lt"/>
              <a:buAutoNum type="romanU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DD8E18-3845-4DB4-B18F-D8CD4E102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2082799"/>
            <a:ext cx="11099800" cy="3860483"/>
          </a:xfrm>
        </p:spPr>
        <p:txBody>
          <a:bodyPr>
            <a:no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  We aim to minimize the distribution divergence between source and target data from two perspectives, i.e., statistical and geometric views.</a:t>
            </a:r>
          </a:p>
          <a:p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 We obtain a cross-shared dictionary (a group of basis) and the new representations for two domains.</a:t>
            </a:r>
          </a:p>
          <a:p>
            <a:r>
              <a:rPr lang="en-US" altLang="zh-CN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 The tasks can be achieved on the new representations, which are robust for different distributions.</a:t>
            </a:r>
            <a:endParaRPr lang="zh-CN" altLang="en-US" sz="3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817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2DE20-E1A4-4AEF-BAC9-80228ED9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7D90A3-47BD-449C-BE08-82D8E0A3A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3564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lphaUcPeriod"/>
                </a:pP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Sparse Coding (DL)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[1] [2]:</a:t>
                </a:r>
              </a:p>
              <a:p>
                <a:pPr marL="514350" indent="-514350"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a data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altLang="zh-CN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US" altLang="zh-CN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US" altLang="zh-CN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dictionary matrix and each column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represents a basis vector.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CN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CN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  <m: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the coding matrix and each column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represents sparse coding for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514350" indent="-514350"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goal of sparse coding is to learn </a:t>
                </a:r>
                <a:r>
                  <a:rPr lang="en-US" altLang="zh-CN" i="1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dictionary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corresponding </a:t>
                </a:r>
                <a:r>
                  <a:rPr lang="en-US" altLang="zh-CN" i="1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sparse representations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so that the input data can be </a:t>
                </a:r>
                <a:r>
                  <a:rPr lang="en-US" altLang="zh-CN" i="1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well reconstructed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1400" dirty="0"/>
                  <a:t>[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H. Lee, A. Battle, R. Raina, and A. Y. Ng. Efficient sparse coding algorithms. In Advances in Neural Information Processing Systems 20, NIPS, 2006</a:t>
                </a:r>
              </a:p>
              <a:p>
                <a:pPr marL="0" indent="0">
                  <a:buNone/>
                </a:pP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[2] M. Zheng, J. Bu, C. Chen, C. Wang, L. Zhang, G. </a:t>
                </a:r>
                <a:r>
                  <a:rPr lang="en-US" altLang="zh-CN" sz="15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Qiu</a:t>
                </a:r>
                <a: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D. Cai. Graph regularized sparse coding for image representation. IEEE Transactions on Image Processing, 20(5), 2011 </a:t>
                </a:r>
                <a:br>
                  <a:rPr lang="en-US" altLang="zh-CN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zh-CN" alt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7D90A3-47BD-449C-BE08-82D8E0A3A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35640" cy="5032375"/>
              </a:xfrm>
              <a:blipFill>
                <a:blip r:embed="rId2"/>
                <a:stretch>
                  <a:fillRect l="-1013" t="-2058" r="-1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224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2DE20-E1A4-4AEF-BAC9-80228ED9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7D90A3-47BD-449C-BE08-82D8E0A3A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lphaUcPeriod"/>
                </a:pP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Sparse Coding (DL):</a:t>
                </a:r>
              </a:p>
              <a:p>
                <a:pPr marL="0" indent="0">
                  <a:buNone/>
                </a:pPr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BS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b="0" i="0" smtClean="0">
                          <a:latin typeface="Cambria Math" panose="02040503050406030204" pitchFamily="18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5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parameter to control the sparsity of coding. The constrain on each basis vector are used to control the complexity.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whole objective can be solved by alternatingly optimizing.</a:t>
                </a:r>
              </a:p>
              <a:p>
                <a:pPr marL="0" indent="0">
                  <a:buNone/>
                </a:pP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7D90A3-47BD-449C-BE08-82D8E0A3A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91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7D90A3-47BD-449C-BE08-82D8E0A3A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6720"/>
            <a:ext cx="10515600" cy="58216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Question: </a:t>
            </a:r>
          </a:p>
          <a:p>
            <a:pPr marL="0" indent="0" algn="just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When  training data and testing data are sampled from </a:t>
            </a:r>
            <a:r>
              <a:rPr lang="en-US" altLang="zh-CN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distributions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they may be encoded with different representations with different dictionaries.</a:t>
            </a:r>
          </a:p>
          <a:p>
            <a:pPr marL="0" indent="0" algn="just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 this case, the dictionary achieved from training data </a:t>
            </a:r>
            <a:r>
              <a:rPr lang="en-US" altLang="zh-CN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not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directly applied to testing data.</a:t>
            </a:r>
          </a:p>
          <a:p>
            <a:pPr marL="0" indent="0">
              <a:buNone/>
            </a:pPr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Method:</a:t>
            </a:r>
          </a:p>
          <a:p>
            <a:pPr marL="0" indent="0" algn="just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Discover a </a:t>
            </a:r>
            <a:r>
              <a:rPr lang="en-US" altLang="zh-CN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 dictionary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encode source and target data, the distribution divergence can be reduced under the new sparse representations.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200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2DE20-E1A4-4AEF-BAC9-80228ED9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CB6C232-2BAF-47F1-A809-92FABA3A54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lphaUcPeriod" startAt="2"/>
                </a:pP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Statistical perspective:</a:t>
                </a:r>
              </a:p>
              <a:p>
                <a:pPr marL="0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1. Maximum Mean Discrepancy (MMD) [3]: an non-parametric distance measurement.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MMD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sub>
                          </m:sSub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 m:alnAt="25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  <m: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s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sty m:val="p"/>
                                          <m:brk m:alnAt="25"/>
                                        </m:rPr>
                                        <a:rPr lang="en-US" altLang="zh-CN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i</m:t>
                                      </m:r>
                                      <m:r>
                                        <a:rPr lang="en-US" altLang="zh-CN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i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ϕ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i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i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ℋ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ϕ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feature map,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</m:e>
                        </m:d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ℋ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RKHS norm</a:t>
                </a:r>
              </a:p>
              <a:p>
                <a:pPr marL="0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[3] A.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Gretton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K.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Borgwardt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M. Rasch, B.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Scholkopf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A.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Smola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“A ¨ kernel method for the two-sample problem,” in 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Annual Conference on Neural Information Processing Systems 19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Cambridge, MA: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MITPress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2007, pp. 513–520 </a:t>
                </a:r>
                <a:br>
                  <a:rPr lang="en-US" altLang="zh-CN" dirty="0"/>
                </a:b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CB6C232-2BAF-47F1-A809-92FABA3A54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49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2DE20-E1A4-4AEF-BAC9-80228ED9C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CB6C232-2BAF-47F1-A809-92FABA3A54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0161"/>
                <a:ext cx="10515600" cy="4927600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lphaUcPeriod" startAt="2"/>
                </a:pP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Statistical perspective: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1. Maximum Mean Discrepancy (MMD)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Introduce MMD as a distance measure to reduce the distribution gap between source and target sparse representations[4].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i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US" altLang="zh-CN" sz="2400" i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 m:alnAt="25"/>
                                    </m:rPr>
                                    <a:rPr lang="en-US" altLang="zh-CN" sz="2400" i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  <m:r>
                                    <a:rPr lang="en-US" altLang="zh-CN" sz="2400" i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i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US" altLang="zh-CN" sz="2400" i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i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i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i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s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altLang="zh-CN" sz="2400" i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i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US" altLang="zh-CN" sz="2400" i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 m:alnAt="25"/>
                                    </m:rPr>
                                    <a:rPr lang="en-US" altLang="zh-CN" sz="2400" i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  <m:r>
                                    <a:rPr lang="en-US" altLang="zh-CN" sz="2400" i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i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US" altLang="zh-CN" sz="2400" i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i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i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i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t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SM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MMD matrix.</a:t>
                </a:r>
              </a:p>
              <a:p>
                <a:pPr marL="0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skw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    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  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𝑜𝑡h𝑒𝑟𝑠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CB6C232-2BAF-47F1-A809-92FABA3A54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0161"/>
                <a:ext cx="10515600" cy="4927600"/>
              </a:xfrm>
              <a:blipFill>
                <a:blip r:embed="rId2"/>
                <a:stretch>
                  <a:fillRect l="-1043" t="-2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F264A92-1B5F-4F05-86FF-95DB60C60677}"/>
              </a:ext>
            </a:extLst>
          </p:cNvPr>
          <p:cNvSpPr txBox="1"/>
          <p:nvPr/>
        </p:nvSpPr>
        <p:spPr>
          <a:xfrm>
            <a:off x="355600" y="6339840"/>
            <a:ext cx="1135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[4 ]M. Long, G. Ding, J. Wang, J. Sun, Y. Guo and P. Yu, “Transfer Sparse Coding for Robust Image Representation” . In Proc. CVPR., 2013, pp. 23-28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55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2DE20-E1A4-4AEF-BAC9-80228ED9C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CB6C232-2BAF-47F1-A809-92FABA3A54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3600" y="1615440"/>
                <a:ext cx="10515600" cy="4754879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lphaUcPeriod" startAt="2"/>
                </a:pP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Statistical perspective:</a:t>
                </a:r>
              </a:p>
              <a:p>
                <a:pPr marL="0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b>
                      </m:sSub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𝐵𝑆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zh-CN" altLang="en-US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𝑆𝑀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zh-CN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5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. 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Differently, we  add </a:t>
                </a:r>
                <a:r>
                  <a:rPr lang="en-US" altLang="zh-CN" i="1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geometric adaptation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discover more connections between domains, and build up a better dictionary to bridge source and target domains.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CB6C232-2BAF-47F1-A809-92FABA3A54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600" y="1615440"/>
                <a:ext cx="10515600" cy="4754879"/>
              </a:xfrm>
              <a:blipFill>
                <a:blip r:embed="rId2"/>
                <a:stretch>
                  <a:fillRect l="-1217" t="-2179" r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439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2DE20-E1A4-4AEF-BAC9-80228ED9C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CB6C232-2BAF-47F1-A809-92FABA3A54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0161"/>
                <a:ext cx="10515600" cy="4693920"/>
              </a:xfrm>
            </p:spPr>
            <p:txBody>
              <a:bodyPr>
                <a:normAutofit fontScale="92500"/>
              </a:bodyPr>
              <a:lstStyle/>
              <a:p>
                <a:pPr marL="514350" indent="-514350">
                  <a:buFont typeface="+mj-lt"/>
                  <a:buAutoNum type="alphaUcPeriod" startAt="3"/>
                </a:pP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Geometric perspective: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altLang="zh-CN" i="1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Nystrom approximation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[5]is used to approximate the integral as follows: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</m:t>
                                </m:r>
                              </m:sup>
                            </m:sSup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CN" altLang="en-US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ϕ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i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CN" altLang="en-US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Empirical estimate: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i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sup>
                          </m:sSup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5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j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i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s</m:t>
                                      </m:r>
                                    </m:sup>
                                  </m:sSup>
                                  <m:r>
                                    <a:rPr lang="en-US" altLang="zh-CN" i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j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t</m:t>
                                      </m:r>
                                    </m:sup>
                                  </m:sSubSup>
                                </m:e>
                              </m:d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j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t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altLang="zh-CN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                                     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                                         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st</m:t>
                        </m:r>
                      </m:sub>
                    </m:sSub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  <m:r>
                      <a:rPr lang="en-US" altLang="zh-CN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                     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  <m:sSubSup>
                      <m:sSubSupPr>
                        <m:ctrlPr>
                          <a:rPr lang="en-US" altLang="zh-CN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bSup>
                    <m:r>
                      <a:rPr lang="en-US" altLang="zh-CN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st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  <m:sup>
                        <m:r>
                          <a:rPr lang="en-US" altLang="zh-CN" i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ts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(not accurate)</a:t>
                </a:r>
              </a:p>
              <a:p>
                <a:pPr marL="0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CB6C232-2BAF-47F1-A809-92FABA3A54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0161"/>
                <a:ext cx="10515600" cy="4693920"/>
              </a:xfrm>
              <a:blipFill>
                <a:blip r:embed="rId2"/>
                <a:stretch>
                  <a:fillRect l="-1043" t="-1948" b="-19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1A9600C-A009-4C5F-9A77-D7581C8D14BB}"/>
              </a:ext>
            </a:extLst>
          </p:cNvPr>
          <p:cNvSpPr txBox="1"/>
          <p:nvPr/>
        </p:nvSpPr>
        <p:spPr>
          <a:xfrm>
            <a:off x="645160" y="6123543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C. Williams and M. Seeger, “Using the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nystrom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 to speed up kernel machines,” in 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Proc. Adv. NIPS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2001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5726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959</Words>
  <Application>Microsoft Office PowerPoint</Application>
  <PresentationFormat>宽屏</PresentationFormat>
  <Paragraphs>98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等线 Light</vt:lpstr>
      <vt:lpstr>Arial</vt:lpstr>
      <vt:lpstr>Cambria Math</vt:lpstr>
      <vt:lpstr>Times New Roman</vt:lpstr>
      <vt:lpstr>Office 主题​​</vt:lpstr>
      <vt:lpstr>Transfer Shared-Dictionary Learning for Domain adaptation</vt:lpstr>
      <vt:lpstr>Introduction:</vt:lpstr>
      <vt:lpstr>Related works</vt:lpstr>
      <vt:lpstr>Related works</vt:lpstr>
      <vt:lpstr>PowerPoint 演示文稿</vt:lpstr>
      <vt:lpstr>Related works</vt:lpstr>
      <vt:lpstr>Related works</vt:lpstr>
      <vt:lpstr>Related works</vt:lpstr>
      <vt:lpstr>Related works</vt:lpstr>
      <vt:lpstr>Related works</vt:lpstr>
      <vt:lpstr>Proposed work</vt:lpstr>
      <vt:lpstr>Dataset:</vt:lpstr>
      <vt:lpstr>Dataset:</vt:lpstr>
      <vt:lpstr>Comparison methods:</vt:lpstr>
      <vt:lpstr>Results</vt:lpstr>
      <vt:lpstr>Results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 Shared-Dictionary Learning for Domain adaptation</dc:title>
  <dc:creator>DELL</dc:creator>
  <cp:lastModifiedBy>DELL</cp:lastModifiedBy>
  <cp:revision>117</cp:revision>
  <dcterms:created xsi:type="dcterms:W3CDTF">2019-08-22T01:03:17Z</dcterms:created>
  <dcterms:modified xsi:type="dcterms:W3CDTF">2019-08-23T11:52:11Z</dcterms:modified>
</cp:coreProperties>
</file>